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y="5143500" cx="9144000"/>
  <p:notesSz cx="6858000" cy="9144000"/>
  <p:embeddedFontLst>
    <p:embeddedFont>
      <p:font typeface="Comfortaa Regular"/>
      <p:regular r:id="rId63"/>
      <p:bold r:id="rId64"/>
    </p:embeddedFont>
    <p:embeddedFont>
      <p:font typeface="Comfortaa"/>
      <p:regular r:id="rId65"/>
      <p:bold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ComfortaaRegular-bold.fntdata"/><Relationship Id="rId63" Type="http://schemas.openxmlformats.org/officeDocument/2006/relationships/font" Target="fonts/ComfortaaRegular-regular.fntdata"/><Relationship Id="rId22" Type="http://schemas.openxmlformats.org/officeDocument/2006/relationships/slide" Target="slides/slide17.xml"/><Relationship Id="rId66" Type="http://schemas.openxmlformats.org/officeDocument/2006/relationships/font" Target="fonts/Comfortaa-bold.fntdata"/><Relationship Id="rId21" Type="http://schemas.openxmlformats.org/officeDocument/2006/relationships/slide" Target="slides/slide16.xml"/><Relationship Id="rId65" Type="http://schemas.openxmlformats.org/officeDocument/2006/relationships/font" Target="fonts/Comfortaa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0089df9df_0_6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0089df9df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d0089df9df_0_7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d0089df9df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d0089df9df_0_8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d0089df9df_0_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0089df9df_0_9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d0089df9df_0_9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0089df9df_0_10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0089df9df_0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0089df9df_0_10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0089df9df_0_10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0089df9df_0_11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d0089df9df_0_1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d0089df9df_0_12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d0089df9df_0_1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d0089df9df_0_14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d0089df9df_0_1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0089df9df_0_1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d0089df9df_0_1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d0089df9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gd0089df9d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d0089df9df_0_1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d0089df9df_0_14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d0089df9df_0_14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d0089df9df_0_1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d0089df9df_0_14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d0089df9df_0_1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d0089df9df_0_14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d0089df9df_0_1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0089df9df_0_14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0089df9df_0_1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0089df9df_0_14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0089df9df_0_1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d0089df9df_0_14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d0089df9df_0_1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d0089df9df_0_14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d0089df9df_0_1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d0089df9df_0_14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d0089df9df_0_1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d0089df9df_0_14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d0089df9df_0_1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d0089df9df_0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d0089df9df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d0089df9df_0_14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d0089df9df_0_1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0089df9df_0_14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d0089df9df_0_1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d0089df9df_0_14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d0089df9df_0_1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d0089df9df_0_15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d0089df9df_0_1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d0089df9df_0_15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d0089df9df_0_1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d0089df9df_0_15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d0089df9df_0_1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0089df9df_0_15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0089df9df_0_1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d0089df9df_0_15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d0089df9df_0_1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d0089df9df_0_15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d0089df9df_0_1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d0089df9df_0_15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d0089df9df_0_1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0089df9df_0_1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0089df9df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d0089df9df_0_15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d0089df9df_0_1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d0089df9df_0_15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d0089df9df_0_1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d0089df9df_0_15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d0089df9df_0_1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d0089df9df_0_1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d0089df9df_0_1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d0089df9df_0_16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d0089df9df_0_1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d0089df9df_0_16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d0089df9df_0_1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Proposed Approach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Interlink this with all the sections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Talk about phases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Briefly talk about the risks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deal with risks etc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d0089df9df_0_17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d0089df9df_0_1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Surveys/Feedback Documents &amp; Analysis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Github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Developments/Coding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Design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Error phase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Testing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d0089df9df_0_17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d0089df9df_0_1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d0089df9df_0_17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d0089df9df_0_1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d0089df9df_0_17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d0089df9df_0_1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d0089df9df_0_2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d0089df9df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d0089df9df_0_17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d0089df9df_0_1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d0089df9df_0_17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d0089df9df_0_1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d0089df9df_0_17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d0089df9df_0_1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d0089df9df_0_17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d0089df9df_0_1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 aspect risks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Risks for our clients using the survey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 from clients last week.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d0089df9df_0_17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d0089df9df_0_1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will deal with the risks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anything important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d0089df9df_0_17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d0089df9df_0_1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Checklist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testing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you will deal with them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dates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0089df9df_0_17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0089df9df_0_1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d0089df9df_0_17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d0089df9df_0_1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d0089df9df_0_3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d0089df9df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0089df9df_0_4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d0089df9df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0089df9df_0_4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d0089df9df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0089df9df_0_5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d0089df9df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image" Target="../media/image24.png"/><Relationship Id="rId5" Type="http://schemas.openxmlformats.org/officeDocument/2006/relationships/image" Target="../media/image20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56.png"/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20.png"/><Relationship Id="rId5" Type="http://schemas.openxmlformats.org/officeDocument/2006/relationships/image" Target="../media/image26.png"/><Relationship Id="rId6" Type="http://schemas.openxmlformats.org/officeDocument/2006/relationships/image" Target="../media/image31.png"/><Relationship Id="rId7" Type="http://schemas.openxmlformats.org/officeDocument/2006/relationships/image" Target="../media/image16.png"/><Relationship Id="rId8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2.jpg"/><Relationship Id="rId4" Type="http://schemas.openxmlformats.org/officeDocument/2006/relationships/image" Target="../media/image3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Relationship Id="rId4" Type="http://schemas.openxmlformats.org/officeDocument/2006/relationships/image" Target="../media/image5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jpg"/><Relationship Id="rId4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Relationship Id="rId4" Type="http://schemas.openxmlformats.org/officeDocument/2006/relationships/image" Target="../media/image38.jpg"/><Relationship Id="rId5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Relationship Id="rId4" Type="http://schemas.openxmlformats.org/officeDocument/2006/relationships/image" Target="../media/image85.png"/><Relationship Id="rId5" Type="http://schemas.openxmlformats.org/officeDocument/2006/relationships/image" Target="../media/image41.png"/><Relationship Id="rId6" Type="http://schemas.openxmlformats.org/officeDocument/2006/relationships/image" Target="../media/image40.png"/><Relationship Id="rId7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8.jpg"/><Relationship Id="rId4" Type="http://schemas.openxmlformats.org/officeDocument/2006/relationships/image" Target="../media/image4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Relationship Id="rId4" Type="http://schemas.openxmlformats.org/officeDocument/2006/relationships/image" Target="../media/image8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5.png"/><Relationship Id="rId4" Type="http://schemas.openxmlformats.org/officeDocument/2006/relationships/image" Target="../media/image4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1.png"/><Relationship Id="rId4" Type="http://schemas.openxmlformats.org/officeDocument/2006/relationships/image" Target="../media/image49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5.jpg"/><Relationship Id="rId4" Type="http://schemas.openxmlformats.org/officeDocument/2006/relationships/image" Target="../media/image64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4.png"/><Relationship Id="rId4" Type="http://schemas.openxmlformats.org/officeDocument/2006/relationships/image" Target="../media/image60.png"/><Relationship Id="rId9" Type="http://schemas.openxmlformats.org/officeDocument/2006/relationships/image" Target="../media/image72.png"/><Relationship Id="rId5" Type="http://schemas.openxmlformats.org/officeDocument/2006/relationships/image" Target="../media/image57.png"/><Relationship Id="rId6" Type="http://schemas.openxmlformats.org/officeDocument/2006/relationships/image" Target="../media/image59.png"/><Relationship Id="rId7" Type="http://schemas.openxmlformats.org/officeDocument/2006/relationships/image" Target="../media/image62.png"/><Relationship Id="rId8" Type="http://schemas.openxmlformats.org/officeDocument/2006/relationships/image" Target="../media/image6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6.png"/><Relationship Id="rId4" Type="http://schemas.openxmlformats.org/officeDocument/2006/relationships/image" Target="../media/image6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4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7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4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6.png"/><Relationship Id="rId4" Type="http://schemas.openxmlformats.org/officeDocument/2006/relationships/image" Target="../media/image8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6.png"/><Relationship Id="rId4" Type="http://schemas.openxmlformats.org/officeDocument/2006/relationships/image" Target="../media/image9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1.png"/><Relationship Id="rId6" Type="http://schemas.openxmlformats.org/officeDocument/2006/relationships/image" Target="../media/image9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1</a:t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Bid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Jake Bolger </a:t>
            </a:r>
            <a:endParaRPr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Role: Team Coordinator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2069456"/>
            <a:ext cx="3143250" cy="2357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6206" y="1268119"/>
            <a:ext cx="2159849" cy="31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628650" y="166688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 &amp; Fitness</a:t>
            </a:r>
            <a:endParaRPr/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107844"/>
            <a:ext cx="3646781" cy="3646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2869" y="594881"/>
            <a:ext cx="1527075" cy="1249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5903" y="2128556"/>
            <a:ext cx="1421006" cy="1421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7412" y="594881"/>
            <a:ext cx="1249988" cy="1249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5341" y="2322787"/>
            <a:ext cx="1099519" cy="1099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27422" y="3900225"/>
            <a:ext cx="1604325" cy="81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18072" y="3833250"/>
            <a:ext cx="616650" cy="844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 in Registrar</a:t>
            </a:r>
            <a:endParaRPr/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107844"/>
            <a:ext cx="3347339" cy="3646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5067" y="1107844"/>
            <a:ext cx="1262494" cy="1075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6444" y="1107834"/>
            <a:ext cx="1075462" cy="1075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33163" y="1039734"/>
            <a:ext cx="1211681" cy="121168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5"/>
          <p:cNvSpPr/>
          <p:nvPr/>
        </p:nvSpPr>
        <p:spPr>
          <a:xfrm>
            <a:off x="5547094" y="2357025"/>
            <a:ext cx="2454600" cy="2397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05263" y="2898750"/>
            <a:ext cx="603956" cy="603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55269" y="3129666"/>
            <a:ext cx="737814" cy="603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54174" y="3558553"/>
            <a:ext cx="603956" cy="603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44168" y="3799781"/>
            <a:ext cx="1188998" cy="603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09219" y="2494088"/>
            <a:ext cx="832688" cy="569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 : Ishaan Rawat</a:t>
            </a:r>
            <a:endParaRPr/>
          </a:p>
        </p:txBody>
      </p:sp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628650" y="1349719"/>
            <a:ext cx="3931200" cy="2877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Role :  Coder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6"/>
          <p:cNvPicPr preferRelativeResize="0"/>
          <p:nvPr/>
        </p:nvPicPr>
        <p:blipFill rotWithShape="1">
          <a:blip r:embed="rId3">
            <a:alphaModFix/>
          </a:blip>
          <a:srcRect b="0" l="0" r="0" t="28987"/>
          <a:stretch/>
        </p:blipFill>
        <p:spPr>
          <a:xfrm>
            <a:off x="4938375" y="852262"/>
            <a:ext cx="3045094" cy="3871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525" y="1909087"/>
            <a:ext cx="2396362" cy="239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2555981" y="189338"/>
            <a:ext cx="7379400" cy="936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Brief Overview </a:t>
            </a:r>
            <a:endParaRPr sz="3900"/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375" y="1126013"/>
            <a:ext cx="5184850" cy="3888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628650" y="68738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We want this topic because:</a:t>
            </a:r>
            <a:endParaRPr/>
          </a:p>
        </p:txBody>
      </p:sp>
      <p:sp>
        <p:nvSpPr>
          <p:cNvPr id="179" name="Google Shape;179;p28"/>
          <p:cNvSpPr txBox="1"/>
          <p:nvPr>
            <p:ph idx="1" type="body"/>
          </p:nvPr>
        </p:nvSpPr>
        <p:spPr>
          <a:xfrm>
            <a:off x="125730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         				Independence is a </a:t>
            </a:r>
            <a:r>
              <a:rPr b="1" lang="en"/>
              <a:t>right</a:t>
            </a:r>
            <a:r>
              <a:rPr lang="en"/>
              <a:t>!</a:t>
            </a:r>
            <a:endParaRPr/>
          </a:p>
          <a:p>
            <a:pPr indent="0" lvl="0" marL="3429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600" y="2279700"/>
            <a:ext cx="2431800" cy="2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9213" y="2279700"/>
            <a:ext cx="2567644" cy="2352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628650" y="131850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We are passionate to help you!</a:t>
            </a:r>
            <a:endParaRPr/>
          </a:p>
        </p:txBody>
      </p:sp>
      <p:sp>
        <p:nvSpPr>
          <p:cNvPr id="187" name="Google Shape;187;p29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85000" lnSpcReduction="20000"/>
          </a:bodyPr>
          <a:lstStyle/>
          <a:p>
            <a:pPr indent="-240665" lvl="0" marL="342900" rtl="0" algn="l">
              <a:spcBef>
                <a:spcPts val="800"/>
              </a:spcBef>
              <a:spcAft>
                <a:spcPts val="0"/>
              </a:spcAft>
              <a:buSzPct val="77777"/>
              <a:buChar char="●"/>
            </a:pPr>
            <a:r>
              <a:rPr lang="en"/>
              <a:t>Simplicity is key! 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40665" lvl="0" marL="342900" rtl="0" algn="l">
              <a:spcBef>
                <a:spcPts val="1200"/>
              </a:spcBef>
              <a:spcAft>
                <a:spcPts val="0"/>
              </a:spcAft>
              <a:buSzPct val="77777"/>
              <a:buChar char="●"/>
            </a:pPr>
            <a:r>
              <a:rPr lang="en"/>
              <a:t>Many images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8749" y="2939908"/>
            <a:ext cx="1566506" cy="1566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9"/>
          <p:cNvPicPr preferRelativeResize="0"/>
          <p:nvPr/>
        </p:nvPicPr>
        <p:blipFill rotWithShape="1">
          <a:blip r:embed="rId4">
            <a:alphaModFix/>
          </a:blip>
          <a:srcRect b="18219" l="36772" r="0" t="14176"/>
          <a:stretch/>
        </p:blipFill>
        <p:spPr>
          <a:xfrm>
            <a:off x="3599438" y="1010512"/>
            <a:ext cx="2218489" cy="1566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Any Questions?</a:t>
            </a:r>
            <a:endParaRPr/>
          </a:p>
        </p:txBody>
      </p:sp>
      <p:pic>
        <p:nvPicPr>
          <p:cNvPr id="195" name="Google Shape;1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269" y="1372650"/>
            <a:ext cx="4751887" cy="3455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FF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idx="1" type="body"/>
          </p:nvPr>
        </p:nvSpPr>
        <p:spPr>
          <a:xfrm>
            <a:off x="528525" y="225750"/>
            <a:ext cx="8226300" cy="1262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2500"/>
          </a:bodyPr>
          <a:lstStyle/>
          <a:p>
            <a:pPr indent="0" lvl="0" marL="0" rtl="0" algn="ctr">
              <a:spcBef>
                <a:spcPts val="800"/>
              </a:spcBef>
              <a:spcAft>
                <a:spcPts val="1200"/>
              </a:spcAft>
              <a:buNone/>
            </a:pPr>
            <a:r>
              <a:rPr lang="en" sz="5600"/>
              <a:t>Thank You For Your Time!</a:t>
            </a:r>
            <a:endParaRPr sz="5600"/>
          </a:p>
        </p:txBody>
      </p:sp>
      <p:pic>
        <p:nvPicPr>
          <p:cNvPr id="201" name="Google Shape;2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1397"/>
            <a:ext cx="9143995" cy="376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2</a:t>
            </a:r>
            <a:endParaRPr/>
          </a:p>
        </p:txBody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rPr lang="en"/>
              <a:t>Design Defence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F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0" y="448838"/>
            <a:ext cx="91440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285"/>
              <a:buFont typeface="Calibri"/>
              <a:buNone/>
            </a:pPr>
            <a:r>
              <a:rPr lang="en" sz="7000"/>
              <a:t>AtomiX</a:t>
            </a:r>
            <a:endParaRPr sz="7000"/>
          </a:p>
        </p:txBody>
      </p:sp>
      <p:sp>
        <p:nvSpPr>
          <p:cNvPr id="67" name="Google Shape;67;p15"/>
          <p:cNvSpPr txBox="1"/>
          <p:nvPr>
            <p:ph idx="1" type="subTitle"/>
          </p:nvPr>
        </p:nvSpPr>
        <p:spPr>
          <a:xfrm>
            <a:off x="0" y="1268306"/>
            <a:ext cx="91440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7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285"/>
              <a:buNone/>
            </a:pPr>
            <a:r>
              <a:rPr lang="en"/>
              <a:t>       “Team Two”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75206"/>
            <a:ext cx="9143995" cy="3568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FF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type="ctrTitle"/>
          </p:nvPr>
        </p:nvSpPr>
        <p:spPr>
          <a:xfrm>
            <a:off x="0" y="448838"/>
            <a:ext cx="91440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285"/>
              <a:buFont typeface="Calibri"/>
              <a:buNone/>
            </a:pPr>
            <a:r>
              <a:rPr lang="en" sz="7000"/>
              <a:t> AtomiX</a:t>
            </a:r>
            <a:endParaRPr sz="7000"/>
          </a:p>
        </p:txBody>
      </p:sp>
      <p:sp>
        <p:nvSpPr>
          <p:cNvPr id="213" name="Google Shape;213;p33"/>
          <p:cNvSpPr txBox="1"/>
          <p:nvPr>
            <p:ph idx="1" type="subTitle"/>
          </p:nvPr>
        </p:nvSpPr>
        <p:spPr>
          <a:xfrm>
            <a:off x="-37" y="1221581"/>
            <a:ext cx="91440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7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285"/>
              <a:buNone/>
            </a:pPr>
            <a:r>
              <a:rPr lang="en"/>
              <a:t>     “Team Two”</a:t>
            </a:r>
            <a:endParaRPr/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75206"/>
            <a:ext cx="9143995" cy="3568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 : Richard Zou</a:t>
            </a:r>
            <a:endParaRPr/>
          </a:p>
        </p:txBody>
      </p:sp>
      <p:sp>
        <p:nvSpPr>
          <p:cNvPr id="220" name="Google Shape;220;p34"/>
          <p:cNvSpPr txBox="1"/>
          <p:nvPr>
            <p:ph idx="1" type="body"/>
          </p:nvPr>
        </p:nvSpPr>
        <p:spPr>
          <a:xfrm>
            <a:off x="628650" y="1349719"/>
            <a:ext cx="3931200" cy="2877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Role : Designer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8756" y="579881"/>
            <a:ext cx="4212327" cy="3646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41" y="2009775"/>
            <a:ext cx="2478881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FF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/>
          <p:nvPr>
            <p:ph type="ctrTitle"/>
          </p:nvPr>
        </p:nvSpPr>
        <p:spPr>
          <a:xfrm>
            <a:off x="-37" y="0"/>
            <a:ext cx="9144000" cy="117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for our App</a:t>
            </a:r>
            <a:endParaRPr/>
          </a:p>
        </p:txBody>
      </p:sp>
      <p:pic>
        <p:nvPicPr>
          <p:cNvPr id="228" name="Google Shape;2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7" y="1381397"/>
            <a:ext cx="9143995" cy="376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Name: Enoch Oppong</a:t>
            </a:r>
            <a:endParaRPr/>
          </a:p>
        </p:txBody>
      </p:sp>
      <p:sp>
        <p:nvSpPr>
          <p:cNvPr id="234" name="Google Shape;234;p36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Role: Planner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				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Money App: Safe|$pend</a:t>
            </a:r>
            <a:endParaRPr/>
          </a:p>
        </p:txBody>
      </p:sp>
      <p:pic>
        <p:nvPicPr>
          <p:cNvPr id="235" name="Google Shape;2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849856"/>
            <a:ext cx="1621631" cy="1621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5263" y="1419318"/>
            <a:ext cx="2620088" cy="2620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738" y="3761175"/>
            <a:ext cx="5386388" cy="11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 </a:t>
            </a:r>
            <a:endParaRPr/>
          </a:p>
        </p:txBody>
      </p:sp>
      <p:sp>
        <p:nvSpPr>
          <p:cNvPr id="243" name="Google Shape;243;p37"/>
          <p:cNvSpPr txBox="1"/>
          <p:nvPr>
            <p:ph idx="1" type="body"/>
          </p:nvPr>
        </p:nvSpPr>
        <p:spPr>
          <a:xfrm>
            <a:off x="376219" y="12681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54000" lvl="0" marL="3429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Development of the app Android Studio &amp; Java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54000" lvl="0" marL="3429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Development of code Github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54000" lvl="0" marL="3429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Development of documentation Google Drive Folder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9128" y="1053075"/>
            <a:ext cx="1707356" cy="853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9604" y="2402681"/>
            <a:ext cx="847395" cy="994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1226" y="1643845"/>
            <a:ext cx="2211000" cy="1220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32640" y="3484628"/>
            <a:ext cx="1042988" cy="937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0097" y="3299653"/>
            <a:ext cx="1964531" cy="1307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8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 : Ishaan Rawat</a:t>
            </a:r>
            <a:endParaRPr/>
          </a:p>
        </p:txBody>
      </p:sp>
      <p:sp>
        <p:nvSpPr>
          <p:cNvPr id="254" name="Google Shape;254;p38"/>
          <p:cNvSpPr txBox="1"/>
          <p:nvPr>
            <p:ph idx="1" type="body"/>
          </p:nvPr>
        </p:nvSpPr>
        <p:spPr>
          <a:xfrm>
            <a:off x="628650" y="1349719"/>
            <a:ext cx="3931200" cy="2877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Role :  Coder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38"/>
          <p:cNvPicPr preferRelativeResize="0"/>
          <p:nvPr/>
        </p:nvPicPr>
        <p:blipFill rotWithShape="1">
          <a:blip r:embed="rId3">
            <a:alphaModFix/>
          </a:blip>
          <a:srcRect b="0" l="0" r="0" t="28987"/>
          <a:stretch/>
        </p:blipFill>
        <p:spPr>
          <a:xfrm>
            <a:off x="4938375" y="852262"/>
            <a:ext cx="3045094" cy="3871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525" y="1909087"/>
            <a:ext cx="2396362" cy="239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Assumptions &amp; Dependencies </a:t>
            </a:r>
            <a:endParaRPr/>
          </a:p>
        </p:txBody>
      </p:sp>
      <p:sp>
        <p:nvSpPr>
          <p:cNvPr id="262" name="Google Shape;262;p39"/>
          <p:cNvSpPr txBox="1"/>
          <p:nvPr>
            <p:ph idx="1" type="body"/>
          </p:nvPr>
        </p:nvSpPr>
        <p:spPr>
          <a:xfrm>
            <a:off x="376219" y="12681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54000" lvl="0" marL="3429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Application will be developed on Android Studio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54000" lvl="0" marL="3429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Android </a:t>
            </a:r>
            <a:r>
              <a:rPr lang="en"/>
              <a:t>will be the Operating System</a:t>
            </a:r>
            <a:endParaRPr/>
          </a:p>
        </p:txBody>
      </p:sp>
      <p:pic>
        <p:nvPicPr>
          <p:cNvPr id="263" name="Google Shape;2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5891" y="1846031"/>
            <a:ext cx="1707356" cy="853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9891" y="3730312"/>
            <a:ext cx="1059357" cy="12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0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 </a:t>
            </a:r>
            <a:endParaRPr/>
          </a:p>
        </p:txBody>
      </p:sp>
      <p:sp>
        <p:nvSpPr>
          <p:cNvPr id="270" name="Google Shape;270;p40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54000" lvl="0" marL="3429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Technical limitations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54000" lvl="0" marL="3429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Must focus on </a:t>
            </a:r>
            <a:r>
              <a:rPr b="1" lang="en"/>
              <a:t>images/symbols</a:t>
            </a:r>
            <a:r>
              <a:rPr lang="en"/>
              <a:t> rather than </a:t>
            </a:r>
            <a:r>
              <a:rPr b="1" lang="en"/>
              <a:t>text</a:t>
            </a:r>
            <a:r>
              <a:rPr lang="en"/>
              <a:t>!</a:t>
            </a:r>
            <a:endParaRPr/>
          </a:p>
        </p:txBody>
      </p:sp>
      <p:pic>
        <p:nvPicPr>
          <p:cNvPr id="271" name="Google Shape;271;p40"/>
          <p:cNvPicPr preferRelativeResize="0"/>
          <p:nvPr/>
        </p:nvPicPr>
        <p:blipFill rotWithShape="1">
          <a:blip r:embed="rId3">
            <a:alphaModFix/>
          </a:blip>
          <a:srcRect b="0" l="0" r="-7700" t="-9793"/>
          <a:stretch/>
        </p:blipFill>
        <p:spPr>
          <a:xfrm>
            <a:off x="3923869" y="1268119"/>
            <a:ext cx="1561538" cy="1238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3867" y="3567317"/>
            <a:ext cx="1296263" cy="1296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1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End-user characteristics</a:t>
            </a:r>
            <a:endParaRPr/>
          </a:p>
        </p:txBody>
      </p:sp>
      <p:sp>
        <p:nvSpPr>
          <p:cNvPr id="278" name="Google Shape;278;p41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54000" lvl="0" marL="3429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Users have little to no literacy skills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54000" lvl="0" marL="3429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Must use assistive features </a:t>
            </a:r>
            <a:r>
              <a:rPr b="1" lang="en"/>
              <a:t>e.g TEXT-TO-SPEECH</a:t>
            </a:r>
            <a:endParaRPr b="1"/>
          </a:p>
          <a:p>
            <a:pPr indent="0" lvl="0" marL="3429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279" name="Google Shape;27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9912" y="1813162"/>
            <a:ext cx="994260" cy="99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6800" y="3546769"/>
            <a:ext cx="2371725" cy="10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2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Probable changes in functionality</a:t>
            </a:r>
            <a:endParaRPr/>
          </a:p>
        </p:txBody>
      </p:sp>
      <p:sp>
        <p:nvSpPr>
          <p:cNvPr id="286" name="Google Shape;286;p42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85000" lnSpcReduction="20000"/>
          </a:bodyPr>
          <a:lstStyle/>
          <a:p>
            <a:pPr indent="-240665" lvl="0" marL="342900" rtl="0" algn="l">
              <a:spcBef>
                <a:spcPts val="800"/>
              </a:spcBef>
              <a:spcAft>
                <a:spcPts val="0"/>
              </a:spcAft>
              <a:buSzPct val="77777"/>
              <a:buChar char="●"/>
            </a:pPr>
            <a:r>
              <a:rPr lang="en"/>
              <a:t>May introduce a face recognition system</a:t>
            </a:r>
            <a:endParaRPr/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40665" lvl="0" marL="342900" rtl="0" algn="l">
              <a:spcBef>
                <a:spcPts val="1200"/>
              </a:spcBef>
              <a:spcAft>
                <a:spcPts val="0"/>
              </a:spcAft>
              <a:buSzPct val="77777"/>
              <a:buChar char="●"/>
            </a:pPr>
            <a:r>
              <a:rPr lang="en"/>
              <a:t>Would this be beneficial?</a:t>
            </a:r>
            <a:endParaRPr/>
          </a:p>
        </p:txBody>
      </p:sp>
      <p:pic>
        <p:nvPicPr>
          <p:cNvPr id="287" name="Google Shape;28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194" y="2020247"/>
            <a:ext cx="1481682" cy="1481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Name: Enoch Oppong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Role: Planner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				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Money App: Safe|$pend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849856"/>
            <a:ext cx="1621631" cy="1621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5263" y="1419318"/>
            <a:ext cx="2620088" cy="2620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078" y="3761175"/>
            <a:ext cx="4822031" cy="10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3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Name : Jiyuan Liu</a:t>
            </a:r>
            <a:endParaRPr/>
          </a:p>
        </p:txBody>
      </p:sp>
      <p:sp>
        <p:nvSpPr>
          <p:cNvPr id="293" name="Google Shape;293;p43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rPr lang="en"/>
              <a:t>Role : Documenter</a:t>
            </a:r>
            <a:endParaRPr/>
          </a:p>
        </p:txBody>
      </p:sp>
      <p:pic>
        <p:nvPicPr>
          <p:cNvPr id="294" name="Google Shape;2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756" y="2259694"/>
            <a:ext cx="2118300" cy="211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2494" y="273844"/>
            <a:ext cx="3269087" cy="435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4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Development Method</a:t>
            </a:r>
            <a:endParaRPr/>
          </a:p>
        </p:txBody>
      </p:sp>
      <p:sp>
        <p:nvSpPr>
          <p:cNvPr id="301" name="Google Shape;301;p44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Accommodate changes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Communication is important</a:t>
            </a:r>
            <a:endParaRPr/>
          </a:p>
        </p:txBody>
      </p:sp>
      <p:pic>
        <p:nvPicPr>
          <p:cNvPr id="302" name="Google Shape;30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4325" y="1224756"/>
            <a:ext cx="2968200" cy="3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544" y="2265113"/>
            <a:ext cx="4936782" cy="2176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5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8571"/>
              <a:buFont typeface="Arial"/>
              <a:buNone/>
            </a:pPr>
            <a:r>
              <a:rPr lang="en"/>
              <a:t>Name : Rui Ranito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Role : Tester</a:t>
            </a:r>
            <a:endParaRPr/>
          </a:p>
        </p:txBody>
      </p:sp>
      <p:sp>
        <p:nvSpPr>
          <p:cNvPr id="309" name="Google Shape;309;p45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389994"/>
            <a:ext cx="4857750" cy="3221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7900" y="1389984"/>
            <a:ext cx="2457450" cy="3221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6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"/>
              <a:buFont typeface="Arial"/>
              <a:buNone/>
            </a:pPr>
            <a:r>
              <a:rPr lang="en" sz="3700">
                <a:latin typeface="Times New Roman"/>
                <a:ea typeface="Times New Roman"/>
                <a:cs typeface="Times New Roman"/>
                <a:sym typeface="Times New Roman"/>
              </a:rPr>
              <a:t>High-Level System Architecture</a:t>
            </a:r>
            <a:endParaRPr sz="3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2503219"/>
            <a:ext cx="814388" cy="814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8619" y="2553225"/>
            <a:ext cx="714375" cy="714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9" name="Google Shape;319;p46"/>
          <p:cNvCxnSpPr/>
          <p:nvPr/>
        </p:nvCxnSpPr>
        <p:spPr>
          <a:xfrm>
            <a:off x="1263131" y="2791706"/>
            <a:ext cx="677400" cy="7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0" name="Google Shape;320;p46"/>
          <p:cNvCxnSpPr/>
          <p:nvPr/>
        </p:nvCxnSpPr>
        <p:spPr>
          <a:xfrm rot="10800000">
            <a:off x="1263056" y="3084319"/>
            <a:ext cx="622500" cy="1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21" name="Google Shape;32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7669" y="1555069"/>
            <a:ext cx="842963" cy="842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2641" y="2528475"/>
            <a:ext cx="721519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25850" y="2398031"/>
            <a:ext cx="814388" cy="1146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32994" y="3718219"/>
            <a:ext cx="800100" cy="91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5" name="Google Shape;325;p46"/>
          <p:cNvCxnSpPr>
            <a:stCxn id="321" idx="3"/>
          </p:cNvCxnSpPr>
          <p:nvPr/>
        </p:nvCxnSpPr>
        <p:spPr>
          <a:xfrm>
            <a:off x="3940631" y="1976550"/>
            <a:ext cx="947100" cy="723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Google Shape;326;p46"/>
          <p:cNvCxnSpPr>
            <a:endCxn id="324" idx="3"/>
          </p:cNvCxnSpPr>
          <p:nvPr/>
        </p:nvCxnSpPr>
        <p:spPr>
          <a:xfrm flipH="1">
            <a:off x="3933094" y="3295219"/>
            <a:ext cx="1256700" cy="880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Google Shape;327;p46"/>
          <p:cNvCxnSpPr>
            <a:stCxn id="324" idx="1"/>
            <a:endCxn id="318" idx="2"/>
          </p:cNvCxnSpPr>
          <p:nvPr/>
        </p:nvCxnSpPr>
        <p:spPr>
          <a:xfrm rot="10800000">
            <a:off x="2205694" y="3267619"/>
            <a:ext cx="927300" cy="9078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" name="Google Shape;328;p46"/>
          <p:cNvCxnSpPr>
            <a:stCxn id="318" idx="0"/>
            <a:endCxn id="321" idx="1"/>
          </p:cNvCxnSpPr>
          <p:nvPr/>
        </p:nvCxnSpPr>
        <p:spPr>
          <a:xfrm rot="-5400000">
            <a:off x="2363456" y="1818975"/>
            <a:ext cx="576600" cy="8919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" name="Google Shape;329;p46"/>
          <p:cNvCxnSpPr/>
          <p:nvPr/>
        </p:nvCxnSpPr>
        <p:spPr>
          <a:xfrm>
            <a:off x="3950306" y="3213619"/>
            <a:ext cx="927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0" name="Google Shape;330;p46"/>
          <p:cNvCxnSpPr/>
          <p:nvPr/>
        </p:nvCxnSpPr>
        <p:spPr>
          <a:xfrm flipH="1">
            <a:off x="3970481" y="2988572"/>
            <a:ext cx="887700" cy="1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1" name="Google Shape;331;p46"/>
          <p:cNvSpPr txBox="1"/>
          <p:nvPr/>
        </p:nvSpPr>
        <p:spPr>
          <a:xfrm>
            <a:off x="820688" y="2151844"/>
            <a:ext cx="62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 User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46"/>
          <p:cNvSpPr txBox="1"/>
          <p:nvPr/>
        </p:nvSpPr>
        <p:spPr>
          <a:xfrm>
            <a:off x="1656713" y="2188266"/>
            <a:ext cx="67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Interface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46"/>
          <p:cNvSpPr txBox="1"/>
          <p:nvPr/>
        </p:nvSpPr>
        <p:spPr>
          <a:xfrm>
            <a:off x="2938163" y="1199063"/>
            <a:ext cx="12567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Money Image Inserted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46"/>
          <p:cNvSpPr txBox="1"/>
          <p:nvPr/>
        </p:nvSpPr>
        <p:spPr>
          <a:xfrm>
            <a:off x="3992719" y="2597531"/>
            <a:ext cx="7599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Image Process 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46"/>
          <p:cNvSpPr txBox="1"/>
          <p:nvPr/>
        </p:nvSpPr>
        <p:spPr>
          <a:xfrm>
            <a:off x="3992719" y="3490594"/>
            <a:ext cx="843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46"/>
          <p:cNvSpPr txBox="1"/>
          <p:nvPr/>
        </p:nvSpPr>
        <p:spPr>
          <a:xfrm>
            <a:off x="4109775" y="4274531"/>
            <a:ext cx="12567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Display Message / Money image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7" name="Google Shape;337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89718" y="856556"/>
            <a:ext cx="3456793" cy="1146712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6"/>
          <p:cNvSpPr txBox="1"/>
          <p:nvPr/>
        </p:nvSpPr>
        <p:spPr>
          <a:xfrm>
            <a:off x="3976125" y="3275700"/>
            <a:ext cx="8001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Info Process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7"/>
          <p:cNvSpPr txBox="1"/>
          <p:nvPr>
            <p:ph type="ctrTitle"/>
          </p:nvPr>
        </p:nvSpPr>
        <p:spPr>
          <a:xfrm>
            <a:off x="1169794" y="962316"/>
            <a:ext cx="6858000" cy="179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Design Process</a:t>
            </a:r>
            <a:endParaRPr/>
          </a:p>
        </p:txBody>
      </p:sp>
      <p:sp>
        <p:nvSpPr>
          <p:cNvPr id="344" name="Google Shape;344;p47"/>
          <p:cNvSpPr txBox="1"/>
          <p:nvPr/>
        </p:nvSpPr>
        <p:spPr>
          <a:xfrm>
            <a:off x="66956" y="66975"/>
            <a:ext cx="2471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Jake Bolger - Team Coordinator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47"/>
          <p:cNvSpPr txBox="1"/>
          <p:nvPr/>
        </p:nvSpPr>
        <p:spPr>
          <a:xfrm>
            <a:off x="3937988" y="3643313"/>
            <a:ext cx="284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Client Feedback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114300"/>
            <a:ext cx="4300538" cy="45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8"/>
          <p:cNvSpPr txBox="1"/>
          <p:nvPr/>
        </p:nvSpPr>
        <p:spPr>
          <a:xfrm>
            <a:off x="0" y="0"/>
            <a:ext cx="225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Jake Bolger - Use Case</a:t>
            </a:r>
            <a:endParaRPr sz="1100"/>
          </a:p>
        </p:txBody>
      </p:sp>
      <p:pic>
        <p:nvPicPr>
          <p:cNvPr id="352" name="Google Shape;35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4113" y="941184"/>
            <a:ext cx="3440307" cy="3261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088" y="750094"/>
            <a:ext cx="6369826" cy="3583032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9"/>
          <p:cNvSpPr txBox="1"/>
          <p:nvPr/>
        </p:nvSpPr>
        <p:spPr>
          <a:xfrm>
            <a:off x="5163600" y="515681"/>
            <a:ext cx="184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latin typeface="Calibri"/>
                <a:ea typeface="Calibri"/>
                <a:cs typeface="Calibri"/>
                <a:sym typeface="Calibri"/>
              </a:rPr>
              <a:t>Home Screen</a:t>
            </a:r>
            <a:endParaRPr b="1" i="1"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49"/>
          <p:cNvSpPr/>
          <p:nvPr/>
        </p:nvSpPr>
        <p:spPr>
          <a:xfrm>
            <a:off x="4252763" y="2524875"/>
            <a:ext cx="381900" cy="20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9"/>
          <p:cNvSpPr txBox="1"/>
          <p:nvPr/>
        </p:nvSpPr>
        <p:spPr>
          <a:xfrm>
            <a:off x="124988" y="73669"/>
            <a:ext cx="223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GUI - Jake Bolger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49"/>
          <p:cNvSpPr txBox="1"/>
          <p:nvPr/>
        </p:nvSpPr>
        <p:spPr>
          <a:xfrm>
            <a:off x="1627444" y="575963"/>
            <a:ext cx="207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49"/>
          <p:cNvSpPr txBox="1"/>
          <p:nvPr/>
        </p:nvSpPr>
        <p:spPr>
          <a:xfrm>
            <a:off x="4855988" y="690263"/>
            <a:ext cx="207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964406"/>
            <a:ext cx="5715000" cy="3214688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0"/>
          <p:cNvSpPr txBox="1"/>
          <p:nvPr/>
        </p:nvSpPr>
        <p:spPr>
          <a:xfrm>
            <a:off x="2089556" y="589369"/>
            <a:ext cx="143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latin typeface="Calibri"/>
                <a:ea typeface="Calibri"/>
                <a:cs typeface="Calibri"/>
                <a:sym typeface="Calibri"/>
              </a:rPr>
              <a:t>Count money</a:t>
            </a:r>
            <a:endParaRPr b="1" i="1"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50"/>
          <p:cNvSpPr/>
          <p:nvPr/>
        </p:nvSpPr>
        <p:spPr>
          <a:xfrm>
            <a:off x="4252763" y="2524875"/>
            <a:ext cx="381900" cy="20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50"/>
          <p:cNvSpPr txBox="1"/>
          <p:nvPr/>
        </p:nvSpPr>
        <p:spPr>
          <a:xfrm>
            <a:off x="281288" y="66975"/>
            <a:ext cx="155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alibri"/>
                <a:ea typeface="Calibri"/>
                <a:cs typeface="Calibri"/>
                <a:sym typeface="Calibri"/>
              </a:rPr>
              <a:t>GUI - Jake Bolger</a:t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50"/>
          <p:cNvSpPr txBox="1"/>
          <p:nvPr/>
        </p:nvSpPr>
        <p:spPr>
          <a:xfrm>
            <a:off x="1627444" y="575963"/>
            <a:ext cx="207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50"/>
          <p:cNvSpPr txBox="1"/>
          <p:nvPr/>
        </p:nvSpPr>
        <p:spPr>
          <a:xfrm>
            <a:off x="4802381" y="589369"/>
            <a:ext cx="207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964406"/>
            <a:ext cx="5715000" cy="3214688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1"/>
          <p:cNvSpPr txBox="1"/>
          <p:nvPr/>
        </p:nvSpPr>
        <p:spPr>
          <a:xfrm>
            <a:off x="5056444" y="843863"/>
            <a:ext cx="114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latin typeface="Calibri"/>
                <a:ea typeface="Calibri"/>
                <a:cs typeface="Calibri"/>
                <a:sym typeface="Calibri"/>
              </a:rPr>
              <a:t>Money Added</a:t>
            </a:r>
            <a:endParaRPr b="1" i="1"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51"/>
          <p:cNvSpPr/>
          <p:nvPr/>
        </p:nvSpPr>
        <p:spPr>
          <a:xfrm>
            <a:off x="4252763" y="2524875"/>
            <a:ext cx="381900" cy="20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1"/>
          <p:cNvSpPr txBox="1"/>
          <p:nvPr/>
        </p:nvSpPr>
        <p:spPr>
          <a:xfrm>
            <a:off x="281288" y="66975"/>
            <a:ext cx="155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alibri"/>
                <a:ea typeface="Calibri"/>
                <a:cs typeface="Calibri"/>
                <a:sym typeface="Calibri"/>
              </a:rPr>
              <a:t>GUI - Jake Bolger</a:t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51"/>
          <p:cNvSpPr txBox="1"/>
          <p:nvPr/>
        </p:nvSpPr>
        <p:spPr>
          <a:xfrm>
            <a:off x="1627444" y="575963"/>
            <a:ext cx="207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5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51"/>
          <p:cNvSpPr txBox="1"/>
          <p:nvPr/>
        </p:nvSpPr>
        <p:spPr>
          <a:xfrm>
            <a:off x="5016713" y="575963"/>
            <a:ext cx="207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6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964406"/>
            <a:ext cx="5715000" cy="3214688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2"/>
          <p:cNvSpPr txBox="1"/>
          <p:nvPr/>
        </p:nvSpPr>
        <p:spPr>
          <a:xfrm>
            <a:off x="4942575" y="750094"/>
            <a:ext cx="110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latin typeface="Calibri"/>
                <a:ea typeface="Calibri"/>
                <a:cs typeface="Calibri"/>
                <a:sym typeface="Calibri"/>
              </a:rPr>
              <a:t>Paying for Items</a:t>
            </a:r>
            <a:endParaRPr b="1" i="1"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52"/>
          <p:cNvSpPr/>
          <p:nvPr/>
        </p:nvSpPr>
        <p:spPr>
          <a:xfrm>
            <a:off x="4252763" y="2524875"/>
            <a:ext cx="381900" cy="20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52"/>
          <p:cNvSpPr txBox="1"/>
          <p:nvPr/>
        </p:nvSpPr>
        <p:spPr>
          <a:xfrm>
            <a:off x="281288" y="66975"/>
            <a:ext cx="155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alibri"/>
                <a:ea typeface="Calibri"/>
                <a:cs typeface="Calibri"/>
                <a:sym typeface="Calibri"/>
              </a:rPr>
              <a:t>GUI - Jake Bolger</a:t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52"/>
          <p:cNvSpPr txBox="1"/>
          <p:nvPr/>
        </p:nvSpPr>
        <p:spPr>
          <a:xfrm>
            <a:off x="1627444" y="575963"/>
            <a:ext cx="207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7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52"/>
          <p:cNvSpPr txBox="1"/>
          <p:nvPr/>
        </p:nvSpPr>
        <p:spPr>
          <a:xfrm>
            <a:off x="4675144" y="575963"/>
            <a:ext cx="207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8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8571"/>
              <a:buFont typeface="Arial"/>
              <a:buNone/>
            </a:pPr>
            <a:r>
              <a:rPr lang="en"/>
              <a:t>Name : Rui Ranito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8095"/>
              <a:buFont typeface="Arial"/>
              <a:buNone/>
            </a:pPr>
            <a:r>
              <a:rPr lang="en" sz="2100"/>
              <a:t>Role : Tester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5163" y="1347993"/>
            <a:ext cx="2459025" cy="322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50" y="1347994"/>
            <a:ext cx="4859851" cy="322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964406"/>
            <a:ext cx="5715000" cy="3214688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3"/>
          <p:cNvSpPr txBox="1"/>
          <p:nvPr/>
        </p:nvSpPr>
        <p:spPr>
          <a:xfrm>
            <a:off x="2263669" y="796969"/>
            <a:ext cx="1285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latin typeface="Calibri"/>
                <a:ea typeface="Calibri"/>
                <a:cs typeface="Calibri"/>
                <a:sym typeface="Calibri"/>
              </a:rPr>
              <a:t>Money subtracted</a:t>
            </a:r>
            <a:endParaRPr b="1" i="1"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53"/>
          <p:cNvSpPr txBox="1"/>
          <p:nvPr/>
        </p:nvSpPr>
        <p:spPr>
          <a:xfrm>
            <a:off x="5136806" y="837150"/>
            <a:ext cx="1225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latin typeface="Calibri"/>
                <a:ea typeface="Calibri"/>
                <a:cs typeface="Calibri"/>
                <a:sym typeface="Calibri"/>
              </a:rPr>
              <a:t>Checking change</a:t>
            </a:r>
            <a:endParaRPr b="1" i="1"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53"/>
          <p:cNvSpPr/>
          <p:nvPr/>
        </p:nvSpPr>
        <p:spPr>
          <a:xfrm>
            <a:off x="4252763" y="2524875"/>
            <a:ext cx="381900" cy="20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53"/>
          <p:cNvSpPr txBox="1"/>
          <p:nvPr/>
        </p:nvSpPr>
        <p:spPr>
          <a:xfrm>
            <a:off x="281288" y="66975"/>
            <a:ext cx="155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alibri"/>
                <a:ea typeface="Calibri"/>
                <a:cs typeface="Calibri"/>
                <a:sym typeface="Calibri"/>
              </a:rPr>
              <a:t>GUI - Jake Bolger</a:t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53"/>
          <p:cNvSpPr txBox="1"/>
          <p:nvPr/>
        </p:nvSpPr>
        <p:spPr>
          <a:xfrm>
            <a:off x="1627444" y="575963"/>
            <a:ext cx="207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9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53"/>
          <p:cNvSpPr txBox="1"/>
          <p:nvPr/>
        </p:nvSpPr>
        <p:spPr>
          <a:xfrm>
            <a:off x="4929131" y="575963"/>
            <a:ext cx="355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10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964406"/>
            <a:ext cx="5715000" cy="3214688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4"/>
          <p:cNvSpPr txBox="1"/>
          <p:nvPr/>
        </p:nvSpPr>
        <p:spPr>
          <a:xfrm>
            <a:off x="2263669" y="796969"/>
            <a:ext cx="135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latin typeface="Calibri"/>
                <a:ea typeface="Calibri"/>
                <a:cs typeface="Calibri"/>
                <a:sym typeface="Calibri"/>
              </a:rPr>
              <a:t>Show incorrect</a:t>
            </a:r>
            <a:endParaRPr b="1" i="1"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54"/>
          <p:cNvSpPr txBox="1"/>
          <p:nvPr/>
        </p:nvSpPr>
        <p:spPr>
          <a:xfrm>
            <a:off x="4895700" y="843863"/>
            <a:ext cx="137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54"/>
          <p:cNvSpPr/>
          <p:nvPr/>
        </p:nvSpPr>
        <p:spPr>
          <a:xfrm>
            <a:off x="4252763" y="2524875"/>
            <a:ext cx="381900" cy="20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54"/>
          <p:cNvSpPr txBox="1"/>
          <p:nvPr/>
        </p:nvSpPr>
        <p:spPr>
          <a:xfrm>
            <a:off x="281288" y="66975"/>
            <a:ext cx="155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alibri"/>
                <a:ea typeface="Calibri"/>
                <a:cs typeface="Calibri"/>
                <a:sym typeface="Calibri"/>
              </a:rPr>
              <a:t>GUI - Jake Bolger</a:t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54"/>
          <p:cNvSpPr txBox="1"/>
          <p:nvPr/>
        </p:nvSpPr>
        <p:spPr>
          <a:xfrm>
            <a:off x="1627444" y="575963"/>
            <a:ext cx="415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11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54"/>
          <p:cNvSpPr txBox="1"/>
          <p:nvPr/>
        </p:nvSpPr>
        <p:spPr>
          <a:xfrm>
            <a:off x="4755506" y="575963"/>
            <a:ext cx="48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12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964406"/>
            <a:ext cx="5715000" cy="3214688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5"/>
          <p:cNvSpPr/>
          <p:nvPr/>
        </p:nvSpPr>
        <p:spPr>
          <a:xfrm>
            <a:off x="4252763" y="2524875"/>
            <a:ext cx="381900" cy="20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55"/>
          <p:cNvSpPr txBox="1"/>
          <p:nvPr/>
        </p:nvSpPr>
        <p:spPr>
          <a:xfrm>
            <a:off x="281288" y="66975"/>
            <a:ext cx="155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alibri"/>
                <a:ea typeface="Calibri"/>
                <a:cs typeface="Calibri"/>
                <a:sym typeface="Calibri"/>
              </a:rPr>
              <a:t>GUI - Jake Bolger</a:t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55"/>
          <p:cNvSpPr txBox="1"/>
          <p:nvPr/>
        </p:nvSpPr>
        <p:spPr>
          <a:xfrm>
            <a:off x="4962675" y="770194"/>
            <a:ext cx="123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latin typeface="Calibri"/>
                <a:ea typeface="Calibri"/>
                <a:cs typeface="Calibri"/>
                <a:sym typeface="Calibri"/>
              </a:rPr>
              <a:t>Reset to Zero</a:t>
            </a:r>
            <a:endParaRPr b="1" i="1"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55"/>
          <p:cNvSpPr txBox="1"/>
          <p:nvPr/>
        </p:nvSpPr>
        <p:spPr>
          <a:xfrm>
            <a:off x="2035969" y="716606"/>
            <a:ext cx="27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55"/>
          <p:cNvSpPr txBox="1"/>
          <p:nvPr/>
        </p:nvSpPr>
        <p:spPr>
          <a:xfrm>
            <a:off x="2022581" y="783581"/>
            <a:ext cx="38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55"/>
          <p:cNvSpPr txBox="1"/>
          <p:nvPr/>
        </p:nvSpPr>
        <p:spPr>
          <a:xfrm>
            <a:off x="1627444" y="575963"/>
            <a:ext cx="38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13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55"/>
          <p:cNvSpPr txBox="1"/>
          <p:nvPr/>
        </p:nvSpPr>
        <p:spPr>
          <a:xfrm>
            <a:off x="4634588" y="660244"/>
            <a:ext cx="38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14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3</a:t>
            </a:r>
            <a:endParaRPr/>
          </a:p>
        </p:txBody>
      </p:sp>
      <p:sp>
        <p:nvSpPr>
          <p:cNvPr id="432" name="Google Shape;432;p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Risk Assessment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100" y="206869"/>
            <a:ext cx="7657799" cy="2967638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7"/>
          <p:cNvSpPr txBox="1"/>
          <p:nvPr/>
        </p:nvSpPr>
        <p:spPr>
          <a:xfrm>
            <a:off x="2733638" y="3817444"/>
            <a:ext cx="3676800" cy="64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9900FF">
                <a:alpha val="50000"/>
              </a:srgbClr>
            </a:outerShdw>
          </a:effectLst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Comfortaa Regular"/>
                <a:ea typeface="Comfortaa Regular"/>
                <a:cs typeface="Comfortaa Regular"/>
                <a:sym typeface="Comfortaa Regular"/>
              </a:rPr>
              <a:t>Team 2 - AtomiX</a:t>
            </a:r>
            <a:endParaRPr sz="3300"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8"/>
          <p:cNvSpPr txBox="1"/>
          <p:nvPr>
            <p:ph type="title"/>
          </p:nvPr>
        </p:nvSpPr>
        <p:spPr>
          <a:xfrm>
            <a:off x="350944" y="176306"/>
            <a:ext cx="7886700" cy="994200"/>
          </a:xfrm>
          <a:prstGeom prst="rect">
            <a:avLst/>
          </a:prstGeom>
          <a:effectLst>
            <a:outerShdw blurRad="57150" rotWithShape="0" algn="bl" dir="5400000" dist="19050">
              <a:srgbClr val="9900FF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 Regular"/>
                <a:ea typeface="Comfortaa Regular"/>
                <a:cs typeface="Comfortaa Regular"/>
                <a:sym typeface="Comfortaa Regular"/>
              </a:rPr>
              <a:t>Project Plan &amp; Risk Management</a:t>
            </a:r>
            <a:endParaRPr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sp>
        <p:nvSpPr>
          <p:cNvPr id="444" name="Google Shape;444;p58"/>
          <p:cNvSpPr txBox="1"/>
          <p:nvPr/>
        </p:nvSpPr>
        <p:spPr>
          <a:xfrm>
            <a:off x="579563" y="1608450"/>
            <a:ext cx="25596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Approach - Agile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Detailed sections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Risks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n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Phases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45" name="Google Shape;445;p58"/>
          <p:cNvSpPr/>
          <p:nvPr/>
        </p:nvSpPr>
        <p:spPr>
          <a:xfrm>
            <a:off x="5356838" y="1219341"/>
            <a:ext cx="1207200" cy="11229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FFFF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58"/>
          <p:cNvSpPr/>
          <p:nvPr/>
        </p:nvSpPr>
        <p:spPr>
          <a:xfrm>
            <a:off x="6153694" y="3658706"/>
            <a:ext cx="1207200" cy="11229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58"/>
          <p:cNvSpPr/>
          <p:nvPr/>
        </p:nvSpPr>
        <p:spPr>
          <a:xfrm>
            <a:off x="6953794" y="1219350"/>
            <a:ext cx="1207200" cy="11229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2">
                <a:alpha val="50000"/>
              </a:scheme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58"/>
          <p:cNvSpPr/>
          <p:nvPr/>
        </p:nvSpPr>
        <p:spPr>
          <a:xfrm>
            <a:off x="7529288" y="2805900"/>
            <a:ext cx="1207200" cy="11229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FF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58"/>
          <p:cNvSpPr/>
          <p:nvPr/>
        </p:nvSpPr>
        <p:spPr>
          <a:xfrm>
            <a:off x="4730541" y="2697225"/>
            <a:ext cx="1207200" cy="11229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9900FF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58"/>
          <p:cNvSpPr/>
          <p:nvPr/>
        </p:nvSpPr>
        <p:spPr>
          <a:xfrm>
            <a:off x="6238181" y="2391094"/>
            <a:ext cx="1038300" cy="905700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9900FF"/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1" name="Google Shape;451;p58"/>
          <p:cNvCxnSpPr>
            <a:endCxn id="447" idx="3"/>
          </p:cNvCxnSpPr>
          <p:nvPr/>
        </p:nvCxnSpPr>
        <p:spPr>
          <a:xfrm flipH="1" rot="10800000">
            <a:off x="7027084" y="2177805"/>
            <a:ext cx="103500" cy="381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2" name="Google Shape;452;p58"/>
          <p:cNvCxnSpPr>
            <a:endCxn id="449" idx="6"/>
          </p:cNvCxnSpPr>
          <p:nvPr/>
        </p:nvCxnSpPr>
        <p:spPr>
          <a:xfrm flipH="1">
            <a:off x="5937741" y="3030375"/>
            <a:ext cx="413100" cy="22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3" name="Google Shape;453;p58"/>
          <p:cNvCxnSpPr>
            <a:endCxn id="448" idx="2"/>
          </p:cNvCxnSpPr>
          <p:nvPr/>
        </p:nvCxnSpPr>
        <p:spPr>
          <a:xfrm>
            <a:off x="7171988" y="3030450"/>
            <a:ext cx="357300" cy="336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4" name="Google Shape;454;p58"/>
          <p:cNvCxnSpPr>
            <a:stCxn id="450" idx="3"/>
            <a:endCxn id="446" idx="0"/>
          </p:cNvCxnSpPr>
          <p:nvPr/>
        </p:nvCxnSpPr>
        <p:spPr>
          <a:xfrm>
            <a:off x="6757331" y="3296794"/>
            <a:ext cx="0" cy="36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5" name="Google Shape;455;p58"/>
          <p:cNvCxnSpPr/>
          <p:nvPr/>
        </p:nvCxnSpPr>
        <p:spPr>
          <a:xfrm rot="10800000">
            <a:off x="6341963" y="2177775"/>
            <a:ext cx="165900" cy="381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6" name="Google Shape;456;p58"/>
          <p:cNvSpPr txBox="1"/>
          <p:nvPr/>
        </p:nvSpPr>
        <p:spPr>
          <a:xfrm>
            <a:off x="5525813" y="1630763"/>
            <a:ext cx="103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mpact"/>
                <a:ea typeface="Impact"/>
                <a:cs typeface="Impact"/>
                <a:sym typeface="Impact"/>
              </a:rPr>
              <a:t>Requirements</a:t>
            </a:r>
            <a:endParaRPr sz="11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57" name="Google Shape;457;p58"/>
          <p:cNvSpPr txBox="1"/>
          <p:nvPr/>
        </p:nvSpPr>
        <p:spPr>
          <a:xfrm>
            <a:off x="7276556" y="1630763"/>
            <a:ext cx="65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Design</a:t>
            </a:r>
            <a:endParaRPr sz="1100"/>
          </a:p>
        </p:txBody>
      </p:sp>
      <p:sp>
        <p:nvSpPr>
          <p:cNvPr id="458" name="Google Shape;458;p58"/>
          <p:cNvSpPr txBox="1"/>
          <p:nvPr/>
        </p:nvSpPr>
        <p:spPr>
          <a:xfrm>
            <a:off x="5065791" y="3108638"/>
            <a:ext cx="53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Risks</a:t>
            </a:r>
            <a:endParaRPr sz="1100"/>
          </a:p>
        </p:txBody>
      </p:sp>
      <p:sp>
        <p:nvSpPr>
          <p:cNvPr id="459" name="Google Shape;459;p58"/>
          <p:cNvSpPr txBox="1"/>
          <p:nvPr/>
        </p:nvSpPr>
        <p:spPr>
          <a:xfrm>
            <a:off x="6290044" y="4055625"/>
            <a:ext cx="93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Testing Phase</a:t>
            </a:r>
            <a:endParaRPr sz="1100"/>
          </a:p>
        </p:txBody>
      </p:sp>
      <p:sp>
        <p:nvSpPr>
          <p:cNvPr id="460" name="Google Shape;460;p58"/>
          <p:cNvSpPr txBox="1"/>
          <p:nvPr/>
        </p:nvSpPr>
        <p:spPr>
          <a:xfrm>
            <a:off x="7637194" y="3217313"/>
            <a:ext cx="1207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Implementation</a:t>
            </a:r>
            <a:endParaRPr sz="1100"/>
          </a:p>
        </p:txBody>
      </p:sp>
      <p:sp>
        <p:nvSpPr>
          <p:cNvPr id="461" name="Google Shape;461;p58"/>
          <p:cNvSpPr txBox="1"/>
          <p:nvPr/>
        </p:nvSpPr>
        <p:spPr>
          <a:xfrm>
            <a:off x="6564188" y="2669447"/>
            <a:ext cx="53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latin typeface="Calibri"/>
                <a:ea typeface="Calibri"/>
                <a:cs typeface="Calibri"/>
                <a:sym typeface="Calibri"/>
              </a:rPr>
              <a:t>Plan</a:t>
            </a:r>
            <a:endParaRPr b="1" sz="1100" u="sng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9"/>
          <p:cNvSpPr txBox="1"/>
          <p:nvPr>
            <p:ph type="title"/>
          </p:nvPr>
        </p:nvSpPr>
        <p:spPr>
          <a:xfrm>
            <a:off x="337069" y="250500"/>
            <a:ext cx="7886700" cy="994200"/>
          </a:xfrm>
          <a:prstGeom prst="rect">
            <a:avLst/>
          </a:prstGeom>
          <a:effectLst>
            <a:outerShdw blurRad="57150" rotWithShape="0" algn="bl" dir="5400000" dist="19050">
              <a:srgbClr val="9900FF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 Regular"/>
                <a:ea typeface="Comfortaa Regular"/>
                <a:cs typeface="Comfortaa Regular"/>
                <a:sym typeface="Comfortaa Regular"/>
              </a:rPr>
              <a:t>Schedule Plan</a:t>
            </a:r>
            <a:endParaRPr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sp>
        <p:nvSpPr>
          <p:cNvPr id="467" name="Google Shape;467;p59"/>
          <p:cNvSpPr txBox="1"/>
          <p:nvPr/>
        </p:nvSpPr>
        <p:spPr>
          <a:xfrm>
            <a:off x="582656" y="1523381"/>
            <a:ext cx="20646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Week’s 1-6 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Week’s 7-12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Includes Spring Break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68" name="Google Shape;46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5594" y="66656"/>
            <a:ext cx="4209731" cy="5010188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9"/>
          <p:cNvSpPr/>
          <p:nvPr/>
        </p:nvSpPr>
        <p:spPr>
          <a:xfrm>
            <a:off x="4266150" y="375056"/>
            <a:ext cx="4614600" cy="127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475" y="114300"/>
            <a:ext cx="3185170" cy="491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3500" y="242888"/>
            <a:ext cx="4071938" cy="465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60"/>
          <p:cNvSpPr/>
          <p:nvPr/>
        </p:nvSpPr>
        <p:spPr>
          <a:xfrm>
            <a:off x="6102863" y="594806"/>
            <a:ext cx="513300" cy="5250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60"/>
          <p:cNvSpPr/>
          <p:nvPr/>
        </p:nvSpPr>
        <p:spPr>
          <a:xfrm>
            <a:off x="662475" y="335888"/>
            <a:ext cx="513300" cy="5250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60"/>
          <p:cNvSpPr/>
          <p:nvPr/>
        </p:nvSpPr>
        <p:spPr>
          <a:xfrm>
            <a:off x="996056" y="2083050"/>
            <a:ext cx="513300" cy="5250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60"/>
          <p:cNvSpPr/>
          <p:nvPr/>
        </p:nvSpPr>
        <p:spPr>
          <a:xfrm>
            <a:off x="1425263" y="3662250"/>
            <a:ext cx="513300" cy="5250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60"/>
          <p:cNvSpPr/>
          <p:nvPr/>
        </p:nvSpPr>
        <p:spPr>
          <a:xfrm>
            <a:off x="6554756" y="2008406"/>
            <a:ext cx="513300" cy="5250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1"/>
          <p:cNvSpPr txBox="1"/>
          <p:nvPr>
            <p:ph type="title"/>
          </p:nvPr>
        </p:nvSpPr>
        <p:spPr>
          <a:xfrm>
            <a:off x="106256" y="133200"/>
            <a:ext cx="7886700" cy="994200"/>
          </a:xfrm>
          <a:prstGeom prst="rect">
            <a:avLst/>
          </a:prstGeom>
          <a:effectLst>
            <a:outerShdw blurRad="57150" rotWithShape="0" algn="bl" dir="5400000" dist="19050">
              <a:srgbClr val="9900FF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 Regular"/>
                <a:ea typeface="Comfortaa Regular"/>
                <a:cs typeface="Comfortaa Regular"/>
                <a:sym typeface="Comfortaa Regular"/>
              </a:rPr>
              <a:t>Requirement Phase</a:t>
            </a:r>
            <a:endParaRPr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sp>
        <p:nvSpPr>
          <p:cNvPr id="486" name="Google Shape;486;p61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234950" lvl="0" marL="342900" rtl="0" algn="l">
              <a:spcBef>
                <a:spcPts val="800"/>
              </a:spcBef>
              <a:spcAft>
                <a:spcPts val="0"/>
              </a:spcAft>
              <a:buSzPts val="1100"/>
              <a:buFont typeface="Comfortaa"/>
              <a:buChar char="●"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Preferences of clients and co-designer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234950" lvl="0" marL="342900" rtl="0" algn="l">
              <a:spcBef>
                <a:spcPts val="1200"/>
              </a:spcBef>
              <a:spcAft>
                <a:spcPts val="0"/>
              </a:spcAft>
              <a:buSzPts val="1100"/>
              <a:buFont typeface="Comfortaa"/>
              <a:buChar char="●"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Feedback of the prototype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234950" lvl="0" marL="342900" rtl="0" algn="l">
              <a:spcBef>
                <a:spcPts val="1200"/>
              </a:spcBef>
              <a:spcAft>
                <a:spcPts val="0"/>
              </a:spcAft>
              <a:buSzPts val="1100"/>
              <a:buFont typeface="Comfortaa"/>
              <a:buChar char="●"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Period: Week 1 – Week 5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7309" y="1957931"/>
            <a:ext cx="2093119" cy="20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2"/>
          <p:cNvSpPr txBox="1"/>
          <p:nvPr>
            <p:ph type="title"/>
          </p:nvPr>
        </p:nvSpPr>
        <p:spPr>
          <a:xfrm>
            <a:off x="133050" y="106406"/>
            <a:ext cx="7886700" cy="994200"/>
          </a:xfrm>
          <a:prstGeom prst="rect">
            <a:avLst/>
          </a:prstGeom>
          <a:effectLst>
            <a:outerShdw blurRad="57150" rotWithShape="0" algn="bl" dir="5400000" dist="19050">
              <a:srgbClr val="9900FF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 Regular"/>
                <a:ea typeface="Comfortaa Regular"/>
                <a:cs typeface="Comfortaa Regular"/>
                <a:sym typeface="Comfortaa Regular"/>
              </a:rPr>
              <a:t>Risks in Requirement Phase</a:t>
            </a:r>
            <a:endParaRPr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sp>
        <p:nvSpPr>
          <p:cNvPr id="493" name="Google Shape;493;p62"/>
          <p:cNvSpPr txBox="1"/>
          <p:nvPr>
            <p:ph idx="1" type="body"/>
          </p:nvPr>
        </p:nvSpPr>
        <p:spPr>
          <a:xfrm>
            <a:off x="400725" y="1769625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34950" lvl="0" marL="342900" rtl="0" algn="l">
              <a:spcBef>
                <a:spcPts val="800"/>
              </a:spcBef>
              <a:spcAft>
                <a:spcPts val="0"/>
              </a:spcAft>
              <a:buSzPts val="1100"/>
              <a:buFont typeface="Comfortaa"/>
              <a:buChar char="●"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Limitations of information sources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234950" lvl="0" marL="342900" rtl="0" algn="l">
              <a:spcBef>
                <a:spcPts val="1200"/>
              </a:spcBef>
              <a:spcAft>
                <a:spcPts val="0"/>
              </a:spcAft>
              <a:buSzPts val="1100"/>
              <a:buFont typeface="Comfortaa"/>
              <a:buChar char="●"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Clients do not fully express their views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234950" lvl="0" marL="342900" rtl="0" algn="l">
              <a:spcBef>
                <a:spcPts val="1200"/>
              </a:spcBef>
              <a:spcAft>
                <a:spcPts val="0"/>
              </a:spcAft>
              <a:buSzPts val="1100"/>
              <a:buFont typeface="Comfortaa"/>
              <a:buChar char="●"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Client satisfaction with the prototype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94" name="Google Shape;49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525" y="1769625"/>
            <a:ext cx="2628900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Why we chose this topic/app.</a:t>
            </a:r>
            <a:endParaRPr sz="3900"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54000" lvl="0" marL="3429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Integration</a:t>
            </a:r>
            <a:endParaRPr/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54000" lvl="0" marL="3429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Autonomy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3800" y="1451681"/>
            <a:ext cx="5375016" cy="3180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226" y="3191475"/>
            <a:ext cx="2256937" cy="1307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3"/>
          <p:cNvSpPr txBox="1"/>
          <p:nvPr>
            <p:ph type="title"/>
          </p:nvPr>
        </p:nvSpPr>
        <p:spPr>
          <a:xfrm>
            <a:off x="628650" y="374944"/>
            <a:ext cx="7886700" cy="994200"/>
          </a:xfrm>
          <a:prstGeom prst="rect">
            <a:avLst/>
          </a:prstGeom>
          <a:effectLst>
            <a:outerShdw blurRad="57150" rotWithShape="0" algn="bl" dir="5400000" dist="19050">
              <a:srgbClr val="9900FF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 Regular"/>
                <a:ea typeface="Comfortaa Regular"/>
                <a:cs typeface="Comfortaa Regular"/>
                <a:sym typeface="Comfortaa Regular"/>
              </a:rPr>
              <a:t>Design</a:t>
            </a:r>
            <a:endParaRPr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sp>
        <p:nvSpPr>
          <p:cNvPr id="500" name="Google Shape;500;p63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85000"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4472" lvl="0" marL="342900" rtl="0" algn="l">
              <a:spcBef>
                <a:spcPts val="1200"/>
              </a:spcBef>
              <a:spcAft>
                <a:spcPts val="0"/>
              </a:spcAft>
              <a:buSzPct val="61111"/>
              <a:buFont typeface="Comfortaa"/>
              <a:buChar char="●"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Design Document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224472" lvl="0" marL="342900" rtl="0" algn="l">
              <a:spcBef>
                <a:spcPts val="1200"/>
              </a:spcBef>
              <a:spcAft>
                <a:spcPts val="0"/>
              </a:spcAft>
              <a:buSzPct val="61111"/>
              <a:buFont typeface="Comfortaa"/>
              <a:buChar char="●"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Use Case Diagram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224472" lvl="0" marL="342900" rtl="0" algn="l">
              <a:spcBef>
                <a:spcPts val="1200"/>
              </a:spcBef>
              <a:spcAft>
                <a:spcPts val="0"/>
              </a:spcAft>
              <a:buSzPct val="61111"/>
              <a:buFont typeface="Comfortaa"/>
              <a:buChar char="●"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Risks?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224472" lvl="0" marL="342900" rtl="0" algn="l">
              <a:spcBef>
                <a:spcPts val="1200"/>
              </a:spcBef>
              <a:spcAft>
                <a:spcPts val="0"/>
              </a:spcAft>
              <a:buSzPct val="61111"/>
              <a:buFont typeface="Comfortaa"/>
              <a:buChar char="●"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Implementation!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01" name="Google Shape;50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1844" y="1387388"/>
            <a:ext cx="4526907" cy="236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400" y="507994"/>
            <a:ext cx="7368375" cy="458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64"/>
          <p:cNvSpPr txBox="1"/>
          <p:nvPr/>
        </p:nvSpPr>
        <p:spPr>
          <a:xfrm>
            <a:off x="3152138" y="-53587"/>
            <a:ext cx="2839800" cy="64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9900FF">
                <a:alpha val="50000"/>
              </a:srgbClr>
            </a:outerShdw>
          </a:effectLst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Comfortaa Regular"/>
                <a:ea typeface="Comfortaa Regular"/>
                <a:cs typeface="Comfortaa Regular"/>
                <a:sym typeface="Comfortaa Regular"/>
              </a:rPr>
              <a:t>Use Case</a:t>
            </a:r>
            <a:endParaRPr sz="3300"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5"/>
          <p:cNvSpPr txBox="1"/>
          <p:nvPr>
            <p:ph type="title"/>
          </p:nvPr>
        </p:nvSpPr>
        <p:spPr>
          <a:xfrm>
            <a:off x="60263" y="-62719"/>
            <a:ext cx="2417700" cy="801000"/>
          </a:xfrm>
          <a:prstGeom prst="rect">
            <a:avLst/>
          </a:prstGeom>
          <a:effectLst>
            <a:outerShdw blurRad="57150" rotWithShape="0" algn="bl" dir="5400000" dist="19050">
              <a:srgbClr val="9900FF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 Regular"/>
                <a:ea typeface="Comfortaa Regular"/>
                <a:cs typeface="Comfortaa Regular"/>
                <a:sym typeface="Comfortaa Regular"/>
              </a:rPr>
              <a:t>Prototypes</a:t>
            </a:r>
            <a:endParaRPr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pic>
        <p:nvPicPr>
          <p:cNvPr id="513" name="Google Shape;51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356" y="929493"/>
            <a:ext cx="1980469" cy="3139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6897" y="939518"/>
            <a:ext cx="1980469" cy="3119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9438" y="969347"/>
            <a:ext cx="1980469" cy="3099591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65"/>
          <p:cNvSpPr txBox="1"/>
          <p:nvPr/>
        </p:nvSpPr>
        <p:spPr>
          <a:xfrm>
            <a:off x="5933756" y="4374000"/>
            <a:ext cx="2813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Using Feedback from Clients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6"/>
          <p:cNvSpPr txBox="1"/>
          <p:nvPr>
            <p:ph type="title"/>
          </p:nvPr>
        </p:nvSpPr>
        <p:spPr>
          <a:xfrm>
            <a:off x="146438" y="113100"/>
            <a:ext cx="7886700" cy="994200"/>
          </a:xfrm>
          <a:prstGeom prst="rect">
            <a:avLst/>
          </a:prstGeom>
          <a:effectLst>
            <a:outerShdw blurRad="57150" rotWithShape="0" algn="bl" dir="5400000" dist="19050">
              <a:srgbClr val="9900FF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 Regular"/>
                <a:ea typeface="Comfortaa Regular"/>
                <a:cs typeface="Comfortaa Regular"/>
                <a:sym typeface="Comfortaa Regular"/>
              </a:rPr>
              <a:t>Implementation</a:t>
            </a:r>
            <a:endParaRPr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sp>
        <p:nvSpPr>
          <p:cNvPr id="522" name="Google Shape;522;p66"/>
          <p:cNvSpPr txBox="1"/>
          <p:nvPr>
            <p:ph idx="1" type="body"/>
          </p:nvPr>
        </p:nvSpPr>
        <p:spPr>
          <a:xfrm>
            <a:off x="508294" y="1838569"/>
            <a:ext cx="3695700" cy="2025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34950" lvl="0" marL="342900" rtl="0" algn="l">
              <a:spcBef>
                <a:spcPts val="800"/>
              </a:spcBef>
              <a:spcAft>
                <a:spcPts val="0"/>
              </a:spcAft>
              <a:buSzPts val="1100"/>
              <a:buFont typeface="Comfortaa"/>
              <a:buChar char="●"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Java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234950" lvl="0" marL="342900" rtl="0" algn="l">
              <a:spcBef>
                <a:spcPts val="1200"/>
              </a:spcBef>
              <a:spcAft>
                <a:spcPts val="0"/>
              </a:spcAft>
              <a:buSzPts val="1100"/>
              <a:buFont typeface="Comfortaa"/>
              <a:buChar char="●"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Android Studio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234950" lvl="0" marL="342900" rtl="0" algn="l">
              <a:spcBef>
                <a:spcPts val="1200"/>
              </a:spcBef>
              <a:spcAft>
                <a:spcPts val="0"/>
              </a:spcAft>
              <a:buSzPts val="1100"/>
              <a:buFont typeface="Comfortaa"/>
              <a:buChar char="●"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Android Emulator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23" name="Google Shape;52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0031" y="2856881"/>
            <a:ext cx="2419800" cy="1359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0301" y="1165331"/>
            <a:ext cx="2326669" cy="1302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7"/>
          <p:cNvSpPr txBox="1"/>
          <p:nvPr>
            <p:ph type="title"/>
          </p:nvPr>
        </p:nvSpPr>
        <p:spPr>
          <a:xfrm>
            <a:off x="119663" y="146606"/>
            <a:ext cx="7886700" cy="994200"/>
          </a:xfrm>
          <a:prstGeom prst="rect">
            <a:avLst/>
          </a:prstGeom>
          <a:effectLst>
            <a:outerShdw blurRad="57150" rotWithShape="0" algn="bl" dir="5400000" dist="19050">
              <a:srgbClr val="9900FF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 Regular"/>
                <a:ea typeface="Comfortaa Regular"/>
                <a:cs typeface="Comfortaa Regular"/>
                <a:sym typeface="Comfortaa Regular"/>
              </a:rPr>
              <a:t>Problems with Implementation phase</a:t>
            </a:r>
            <a:endParaRPr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sp>
        <p:nvSpPr>
          <p:cNvPr id="530" name="Google Shape;530;p67"/>
          <p:cNvSpPr txBox="1"/>
          <p:nvPr>
            <p:ph idx="1" type="body"/>
          </p:nvPr>
        </p:nvSpPr>
        <p:spPr>
          <a:xfrm>
            <a:off x="414338" y="1925100"/>
            <a:ext cx="5519400" cy="2053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234950" lvl="0" marL="342900" rtl="0" algn="l">
              <a:spcBef>
                <a:spcPts val="800"/>
              </a:spcBef>
              <a:spcAft>
                <a:spcPts val="0"/>
              </a:spcAft>
              <a:buSzPts val="1100"/>
              <a:buFont typeface="Comfortaa"/>
              <a:buChar char="●"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Losing progress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234950" lvl="0" marL="342900" rtl="0" algn="l">
              <a:spcBef>
                <a:spcPts val="1200"/>
              </a:spcBef>
              <a:spcAft>
                <a:spcPts val="0"/>
              </a:spcAft>
              <a:buSzPts val="1100"/>
              <a:buFont typeface="Comfortaa"/>
              <a:buChar char="●"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Github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234950" lvl="0" marL="342900" rtl="0" algn="l">
              <a:spcBef>
                <a:spcPts val="1200"/>
              </a:spcBef>
              <a:spcAft>
                <a:spcPts val="0"/>
              </a:spcAft>
              <a:buSzPts val="1100"/>
              <a:buFont typeface="Comfortaa"/>
              <a:buChar char="●"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Making application that doesn’t favour clients  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31" name="Google Shape;53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1100" y="1369219"/>
            <a:ext cx="2143125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4400" y="2670469"/>
            <a:ext cx="142875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8"/>
          <p:cNvSpPr txBox="1"/>
          <p:nvPr>
            <p:ph type="title"/>
          </p:nvPr>
        </p:nvSpPr>
        <p:spPr>
          <a:xfrm>
            <a:off x="112969" y="59531"/>
            <a:ext cx="7886700" cy="994200"/>
          </a:xfrm>
          <a:prstGeom prst="rect">
            <a:avLst/>
          </a:prstGeom>
          <a:effectLst>
            <a:outerShdw blurRad="57150" rotWithShape="0" algn="bl" dir="5400000" dist="19050">
              <a:srgbClr val="9900FF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 Regular"/>
                <a:ea typeface="Comfortaa Regular"/>
                <a:cs typeface="Comfortaa Regular"/>
                <a:sym typeface="Comfortaa Regular"/>
              </a:rPr>
              <a:t>Testing Phase</a:t>
            </a:r>
            <a:endParaRPr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sp>
        <p:nvSpPr>
          <p:cNvPr id="538" name="Google Shape;538;p68"/>
          <p:cNvSpPr txBox="1"/>
          <p:nvPr>
            <p:ph idx="1" type="body"/>
          </p:nvPr>
        </p:nvSpPr>
        <p:spPr>
          <a:xfrm>
            <a:off x="421050" y="1239113"/>
            <a:ext cx="4481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34950" lvl="0" marL="342900" rtl="0" algn="l">
              <a:spcBef>
                <a:spcPts val="1200"/>
              </a:spcBef>
              <a:spcAft>
                <a:spcPts val="0"/>
              </a:spcAft>
              <a:buSzPts val="1100"/>
              <a:buFont typeface="Comfortaa"/>
              <a:buChar char="●"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Test Objective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234950" lvl="0" marL="342900" rtl="0" algn="l">
              <a:spcBef>
                <a:spcPts val="1200"/>
              </a:spcBef>
              <a:spcAft>
                <a:spcPts val="0"/>
              </a:spcAft>
              <a:buSzPts val="1100"/>
              <a:buFont typeface="Comfortaa"/>
              <a:buChar char="●"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V Model 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234950" lvl="1" marL="685800" rtl="0" algn="l">
              <a:spcBef>
                <a:spcPts val="1200"/>
              </a:spcBef>
              <a:spcAft>
                <a:spcPts val="0"/>
              </a:spcAft>
              <a:buSzPts val="1100"/>
              <a:buFont typeface="Comfortaa"/>
              <a:buChar char="○"/>
            </a:pPr>
            <a:r>
              <a:rPr lang="en" sz="1600">
                <a:latin typeface="Comfortaa"/>
                <a:ea typeface="Comfortaa"/>
                <a:cs typeface="Comfortaa"/>
                <a:sym typeface="Comfortaa"/>
              </a:rPr>
              <a:t>CheckList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234950" lvl="0" marL="342900" rtl="0" algn="l">
              <a:spcBef>
                <a:spcPts val="1200"/>
              </a:spcBef>
              <a:spcAft>
                <a:spcPts val="0"/>
              </a:spcAft>
              <a:buSzPts val="1100"/>
              <a:buFont typeface="Comfortaa"/>
              <a:buChar char="●"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Problems in testing phase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39" name="Google Shape;53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7300" y="445088"/>
            <a:ext cx="4836319" cy="425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9"/>
          <p:cNvSpPr txBox="1"/>
          <p:nvPr>
            <p:ph type="title"/>
          </p:nvPr>
        </p:nvSpPr>
        <p:spPr>
          <a:xfrm>
            <a:off x="226800" y="146606"/>
            <a:ext cx="7886700" cy="994200"/>
          </a:xfrm>
          <a:prstGeom prst="rect">
            <a:avLst/>
          </a:prstGeom>
          <a:effectLst>
            <a:outerShdw blurRad="57150" rotWithShape="0" algn="bl" dir="5400000" dist="19050">
              <a:srgbClr val="9900FF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 Regular"/>
                <a:ea typeface="Comfortaa Regular"/>
                <a:cs typeface="Comfortaa Regular"/>
                <a:sym typeface="Comfortaa Regular"/>
              </a:rPr>
              <a:t>Contingency Plan &amp; Risk Register</a:t>
            </a:r>
            <a:endParaRPr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sp>
        <p:nvSpPr>
          <p:cNvPr id="545" name="Google Shape;545;p69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-254000" lvl="0" marL="342900" rtl="0" algn="l">
              <a:spcBef>
                <a:spcPts val="800"/>
              </a:spcBef>
              <a:spcAft>
                <a:spcPts val="0"/>
              </a:spcAft>
              <a:buSzPts val="1400"/>
              <a:buFont typeface="Comfortaa Regular"/>
              <a:buChar char="●"/>
            </a:pPr>
            <a:r>
              <a:rPr lang="en">
                <a:latin typeface="Comfortaa Regular"/>
                <a:ea typeface="Comfortaa Regular"/>
                <a:cs typeface="Comfortaa Regular"/>
                <a:sym typeface="Comfortaa Regular"/>
              </a:rPr>
              <a:t>External Issues</a:t>
            </a:r>
            <a:endParaRPr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54000" lvl="0" marL="342900" rtl="0" algn="l">
              <a:spcBef>
                <a:spcPts val="1200"/>
              </a:spcBef>
              <a:spcAft>
                <a:spcPts val="0"/>
              </a:spcAft>
              <a:buSzPts val="1400"/>
              <a:buFont typeface="Comfortaa Regular"/>
              <a:buChar char="●"/>
            </a:pPr>
            <a:r>
              <a:rPr lang="en">
                <a:latin typeface="Comfortaa Regular"/>
                <a:ea typeface="Comfortaa Regular"/>
                <a:cs typeface="Comfortaa Regular"/>
                <a:sym typeface="Comfortaa Regular"/>
              </a:rPr>
              <a:t>Internal Issues</a:t>
            </a:r>
            <a:endParaRPr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46" name="Google Shape;54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700" y="1696631"/>
            <a:ext cx="5014913" cy="1265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700" y="3636169"/>
            <a:ext cx="5086350" cy="47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8700" y="4235925"/>
            <a:ext cx="5086350" cy="396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34350" y="1783744"/>
            <a:ext cx="2009587" cy="2009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0"/>
          <p:cNvSpPr txBox="1"/>
          <p:nvPr>
            <p:ph type="title"/>
          </p:nvPr>
        </p:nvSpPr>
        <p:spPr>
          <a:xfrm>
            <a:off x="232106" y="122231"/>
            <a:ext cx="7886700" cy="994200"/>
          </a:xfrm>
          <a:prstGeom prst="rect">
            <a:avLst/>
          </a:prstGeom>
          <a:effectLst>
            <a:outerShdw blurRad="57150" rotWithShape="0" algn="bl" dir="5400000" dist="19050">
              <a:srgbClr val="9900FF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 Regular"/>
                <a:ea typeface="Comfortaa Regular"/>
                <a:cs typeface="Comfortaa Regular"/>
                <a:sym typeface="Comfortaa Regular"/>
              </a:rPr>
              <a:t>To Conclude!</a:t>
            </a:r>
            <a:endParaRPr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sp>
        <p:nvSpPr>
          <p:cNvPr id="555" name="Google Shape;555;p70"/>
          <p:cNvSpPr txBox="1"/>
          <p:nvPr>
            <p:ph idx="1" type="body"/>
          </p:nvPr>
        </p:nvSpPr>
        <p:spPr>
          <a:xfrm>
            <a:off x="232106" y="2086214"/>
            <a:ext cx="2368800" cy="1704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234950" lvl="0" marL="342900" rtl="0" algn="l">
              <a:spcBef>
                <a:spcPts val="800"/>
              </a:spcBef>
              <a:spcAft>
                <a:spcPts val="0"/>
              </a:spcAft>
              <a:buSzPts val="1100"/>
              <a:buFont typeface="Comfortaa"/>
              <a:buChar char="●"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Everything + More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3429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56" name="Google Shape;55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7831" y="1050975"/>
            <a:ext cx="5356256" cy="289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Name : Jiyuan Liu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rPr lang="en"/>
              <a:t>Role : Documenter</a:t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275" y="2259694"/>
            <a:ext cx="2118300" cy="211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2494" y="273844"/>
            <a:ext cx="3269087" cy="435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What stood out to us about this project?</a:t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Money is one of the most important things in daily life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Spend money appropriately and safely</a:t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8219" y="1849856"/>
            <a:ext cx="2672681" cy="2672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3413" y="2995575"/>
            <a:ext cx="1637044" cy="1637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 : Richard Zou</a:t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628650" y="1349719"/>
            <a:ext cx="3931200" cy="2877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Role : Designer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8756" y="579881"/>
            <a:ext cx="4212327" cy="3646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41" y="2009775"/>
            <a:ext cx="2478881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628650" y="1310775"/>
            <a:ext cx="3588300" cy="1372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54000" lvl="0" marL="3429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Simplicity</a:t>
            </a:r>
            <a:endParaRPr/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Features</a:t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3275" y="1310775"/>
            <a:ext cx="4217041" cy="3646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6281" y="2725481"/>
            <a:ext cx="1902850" cy="223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